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5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7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5" d="100"/>
          <a:sy n="75" d="100"/>
        </p:scale>
        <p:origin x="30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DA10-74A4-4B4D-AE74-DBD46FB66CCE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56A9-717D-4023-9433-FF5BE3B57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816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DA10-74A4-4B4D-AE74-DBD46FB66CCE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56A9-717D-4023-9433-FF5BE3B57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807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DA10-74A4-4B4D-AE74-DBD46FB66CCE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56A9-717D-4023-9433-FF5BE3B57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50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DA10-74A4-4B4D-AE74-DBD46FB66CCE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56A9-717D-4023-9433-FF5BE3B57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364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DA10-74A4-4B4D-AE74-DBD46FB66CCE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56A9-717D-4023-9433-FF5BE3B57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956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DA10-74A4-4B4D-AE74-DBD46FB66CCE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56A9-717D-4023-9433-FF5BE3B57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96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DA10-74A4-4B4D-AE74-DBD46FB66CCE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56A9-717D-4023-9433-FF5BE3B57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6599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DA10-74A4-4B4D-AE74-DBD46FB66CCE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56A9-717D-4023-9433-FF5BE3B57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0132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DA10-74A4-4B4D-AE74-DBD46FB66CCE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56A9-717D-4023-9433-FF5BE3B57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01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DA10-74A4-4B4D-AE74-DBD46FB66CCE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56A9-717D-4023-9433-FF5BE3B57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74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DA10-74A4-4B4D-AE74-DBD46FB66CCE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56A9-717D-4023-9433-FF5BE3B57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181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0DA10-74A4-4B4D-AE74-DBD46FB66CCE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C56A9-717D-4023-9433-FF5BE3B57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5198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uovasapi.com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nuovasapi.com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C656D544-46E5-4B34-A2BE-EFAA3F683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9847" y="1334070"/>
            <a:ext cx="1328266" cy="1776309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45B81586-A55B-4100-B1A1-AEB7DC54F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2829" y="0"/>
            <a:ext cx="478971" cy="9906000"/>
          </a:xfrm>
          <a:solidFill>
            <a:srgbClr val="002776"/>
          </a:solidFill>
        </p:spPr>
        <p:txBody>
          <a:bodyPr vert="vert270" anchor="ctr" anchorCtr="0">
            <a:normAutofit fontScale="90000"/>
          </a:bodyPr>
          <a:lstStyle/>
          <a:p>
            <a:pPr algn="r"/>
            <a:r>
              <a:rPr lang="it-IT" b="1" dirty="0">
                <a:solidFill>
                  <a:schemeClr val="bg1"/>
                </a:solidFill>
              </a:rPr>
              <a:t>DETERGENTI SANITIZZANTI</a:t>
            </a:r>
          </a:p>
        </p:txBody>
      </p:sp>
      <p:cxnSp>
        <p:nvCxnSpPr>
          <p:cNvPr id="8" name="AutoShape 24">
            <a:extLst>
              <a:ext uri="{FF2B5EF4-FFF2-40B4-BE49-F238E27FC236}">
                <a16:creationId xmlns:a16="http://schemas.microsoft.com/office/drawing/2014/main" id="{D0641393-9A85-45BA-B546-BBCB5C4FC69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1326" y="988246"/>
            <a:ext cx="6153285" cy="0"/>
          </a:xfrm>
          <a:prstGeom prst="straightConnector1">
            <a:avLst/>
          </a:prstGeom>
          <a:noFill/>
          <a:ln w="50800">
            <a:solidFill>
              <a:srgbClr val="D6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" name="Immagine 8">
            <a:extLst>
              <a:ext uri="{FF2B5EF4-FFF2-40B4-BE49-F238E27FC236}">
                <a16:creationId xmlns:a16="http://schemas.microsoft.com/office/drawing/2014/main" id="{BDE34F82-49E4-47DA-9861-A59A5CC3560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9" y="85052"/>
            <a:ext cx="1693045" cy="66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tangolo 11">
            <a:extLst>
              <a:ext uri="{FF2B5EF4-FFF2-40B4-BE49-F238E27FC236}">
                <a16:creationId xmlns:a16="http://schemas.microsoft.com/office/drawing/2014/main" id="{1F4DDEEE-4855-4230-AD4A-A02F89E96213}"/>
              </a:ext>
            </a:extLst>
          </p:cNvPr>
          <p:cNvSpPr/>
          <p:nvPr/>
        </p:nvSpPr>
        <p:spPr>
          <a:xfrm>
            <a:off x="598060" y="1378287"/>
            <a:ext cx="34666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it-IT" sz="1200" b="1" dirty="0">
                <a:solidFill>
                  <a:srgbClr val="002060"/>
                </a:solidFill>
              </a:rPr>
              <a:t>LIGHT100 CLOR</a:t>
            </a:r>
            <a:r>
              <a:rPr lang="it-IT" sz="1200" dirty="0">
                <a:solidFill>
                  <a:srgbClr val="002060"/>
                </a:solidFill>
              </a:rPr>
              <a:t> </a:t>
            </a:r>
            <a:r>
              <a:rPr lang="it-IT" altLang="it-IT" sz="1200" dirty="0">
                <a:solidFill>
                  <a:srgbClr val="002060"/>
                </a:solidFill>
              </a:rPr>
              <a:t>E’ un detergente sanitizzante liquido alcalino con effetto sgrassante. Grazie alla presenza di cloro attivo, sviluppa un’elevata attività battericida tale da assicurare il mantenimento di elevati standard igienici. </a:t>
            </a:r>
            <a:r>
              <a:rPr lang="it-IT" sz="1200" b="1" dirty="0">
                <a:solidFill>
                  <a:srgbClr val="002060"/>
                </a:solidFill>
              </a:rPr>
              <a:t>LIGHT100 CLOR</a:t>
            </a:r>
            <a:r>
              <a:rPr lang="it-IT" sz="1200" dirty="0">
                <a:solidFill>
                  <a:srgbClr val="002060"/>
                </a:solidFill>
              </a:rPr>
              <a:t>  </a:t>
            </a:r>
            <a:r>
              <a:rPr lang="it-IT" altLang="it-IT" sz="1200" dirty="0">
                <a:solidFill>
                  <a:srgbClr val="002060"/>
                </a:solidFill>
              </a:rPr>
              <a:t>è indicato per tutti i tipi di superfici orizzontali e verticali.</a:t>
            </a:r>
            <a:r>
              <a:rPr lang="it-IT" altLang="it-IT" sz="1200" b="1" dirty="0">
                <a:solidFill>
                  <a:srgbClr val="002060"/>
                </a:solidFill>
              </a:rPr>
              <a:t> </a:t>
            </a:r>
            <a:r>
              <a:rPr lang="it-IT" altLang="it-IT" sz="1200" dirty="0">
                <a:solidFill>
                  <a:srgbClr val="002060"/>
                </a:solidFill>
              </a:rPr>
              <a:t>E’ facilmente risciacquabile e non lascia residui, conforme alla normativa HACCP.</a:t>
            </a:r>
            <a:endParaRPr lang="it-IT" sz="1200" dirty="0">
              <a:solidFill>
                <a:srgbClr val="002060"/>
              </a:solidFill>
            </a:endParaRP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63350EB6-7162-429E-8442-C7D7409E2103}"/>
              </a:ext>
            </a:extLst>
          </p:cNvPr>
          <p:cNvSpPr txBox="1">
            <a:spLocks/>
          </p:cNvSpPr>
          <p:nvPr/>
        </p:nvSpPr>
        <p:spPr>
          <a:xfrm>
            <a:off x="180610" y="1205098"/>
            <a:ext cx="335393" cy="2296610"/>
          </a:xfrm>
          <a:prstGeom prst="rect">
            <a:avLst/>
          </a:prstGeom>
          <a:solidFill>
            <a:srgbClr val="002776"/>
          </a:solidFill>
        </p:spPr>
        <p:txBody>
          <a:bodyPr vert="vert270" lIns="91440" tIns="45720" rIns="91440" bIns="45720" rtlCol="0" anchor="ctr" anchorCtr="1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b="1" dirty="0">
                <a:solidFill>
                  <a:schemeClr val="bg1"/>
                </a:solidFill>
              </a:rPr>
              <a:t>DESCRIZIONE</a:t>
            </a:r>
          </a:p>
        </p:txBody>
      </p:sp>
      <p:sp>
        <p:nvSpPr>
          <p:cNvPr id="15" name="Titolo 1">
            <a:extLst>
              <a:ext uri="{FF2B5EF4-FFF2-40B4-BE49-F238E27FC236}">
                <a16:creationId xmlns:a16="http://schemas.microsoft.com/office/drawing/2014/main" id="{A6BB6ADA-9E15-4187-83FA-71F44B44115D}"/>
              </a:ext>
            </a:extLst>
          </p:cNvPr>
          <p:cNvSpPr txBox="1">
            <a:spLocks/>
          </p:cNvSpPr>
          <p:nvPr/>
        </p:nvSpPr>
        <p:spPr>
          <a:xfrm>
            <a:off x="180611" y="3718561"/>
            <a:ext cx="335392" cy="1378668"/>
          </a:xfrm>
          <a:prstGeom prst="rect">
            <a:avLst/>
          </a:prstGeom>
          <a:solidFill>
            <a:srgbClr val="002776"/>
          </a:solidFill>
        </p:spPr>
        <p:txBody>
          <a:bodyPr vert="vert270" lIns="91440" tIns="45720" rIns="91440" bIns="45720" rtlCol="0" anchor="ctr" anchorCtr="1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b="1" dirty="0">
                <a:solidFill>
                  <a:schemeClr val="bg1"/>
                </a:solidFill>
              </a:rPr>
              <a:t>COMPOSIZIONE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756F562C-C0EA-4659-B61F-493A6DFEC279}"/>
              </a:ext>
            </a:extLst>
          </p:cNvPr>
          <p:cNvSpPr/>
          <p:nvPr/>
        </p:nvSpPr>
        <p:spPr>
          <a:xfrm>
            <a:off x="598061" y="4044646"/>
            <a:ext cx="394623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>
                <a:solidFill>
                  <a:srgbClr val="002060"/>
                </a:solidFill>
              </a:rPr>
              <a:t>Ipoclorito di sodio </a:t>
            </a:r>
            <a:r>
              <a:rPr lang="it-IT" sz="1300" dirty="0">
                <a:solidFill>
                  <a:srgbClr val="002060"/>
                </a:solidFill>
              </a:rPr>
              <a:t>: </a:t>
            </a:r>
            <a:r>
              <a:rPr lang="ru-RU" sz="1300" dirty="0">
                <a:solidFill>
                  <a:srgbClr val="002060"/>
                </a:solidFill>
              </a:rPr>
              <a:t>&gt; 1 &lt;= 5% </a:t>
            </a:r>
            <a:endParaRPr lang="it-IT" sz="1300" dirty="0">
              <a:solidFill>
                <a:srgbClr val="002060"/>
              </a:solidFill>
            </a:endParaRPr>
          </a:p>
          <a:p>
            <a:r>
              <a:rPr lang="ru-RU" sz="1300" dirty="0">
                <a:solidFill>
                  <a:srgbClr val="002060"/>
                </a:solidFill>
              </a:rPr>
              <a:t>Idrossido di sodio </a:t>
            </a:r>
            <a:r>
              <a:rPr lang="it-IT" sz="1300" dirty="0">
                <a:solidFill>
                  <a:srgbClr val="002060"/>
                </a:solidFill>
              </a:rPr>
              <a:t>: </a:t>
            </a:r>
            <a:r>
              <a:rPr lang="ru-RU" sz="1300" dirty="0">
                <a:solidFill>
                  <a:srgbClr val="002060"/>
                </a:solidFill>
              </a:rPr>
              <a:t>&gt; </a:t>
            </a:r>
            <a:r>
              <a:rPr lang="it-IT" sz="1300" dirty="0">
                <a:solidFill>
                  <a:srgbClr val="002060"/>
                </a:solidFill>
              </a:rPr>
              <a:t>2</a:t>
            </a:r>
            <a:r>
              <a:rPr lang="ru-RU" sz="1300" dirty="0">
                <a:solidFill>
                  <a:srgbClr val="002060"/>
                </a:solidFill>
              </a:rPr>
              <a:t> &lt;= 5% </a:t>
            </a:r>
            <a:endParaRPr lang="it-IT" sz="1300" dirty="0">
              <a:solidFill>
                <a:srgbClr val="002060"/>
              </a:solidFill>
            </a:endParaRPr>
          </a:p>
          <a:p>
            <a:r>
              <a:rPr lang="ru-RU" sz="1300" dirty="0">
                <a:solidFill>
                  <a:srgbClr val="002060"/>
                </a:solidFill>
              </a:rPr>
              <a:t>Ammine cocco alchildimetil N-ossidi</a:t>
            </a:r>
            <a:r>
              <a:rPr lang="it-IT" sz="1300" dirty="0">
                <a:solidFill>
                  <a:srgbClr val="002060"/>
                </a:solidFill>
              </a:rPr>
              <a:t>:</a:t>
            </a:r>
            <a:r>
              <a:rPr lang="ru-RU" sz="1300" dirty="0">
                <a:solidFill>
                  <a:srgbClr val="002060"/>
                </a:solidFill>
              </a:rPr>
              <a:t> &gt;= </a:t>
            </a:r>
            <a:r>
              <a:rPr lang="it-IT" sz="1300" dirty="0">
                <a:solidFill>
                  <a:srgbClr val="002060"/>
                </a:solidFill>
              </a:rPr>
              <a:t>1 </a:t>
            </a:r>
            <a:r>
              <a:rPr lang="ru-RU" sz="1300" dirty="0">
                <a:solidFill>
                  <a:srgbClr val="002060"/>
                </a:solidFill>
              </a:rPr>
              <a:t>&lt;= 5%</a:t>
            </a:r>
            <a:endParaRPr lang="it-IT" sz="1300" dirty="0">
              <a:solidFill>
                <a:srgbClr val="002060"/>
              </a:solidFill>
            </a:endParaRPr>
          </a:p>
          <a:p>
            <a:endParaRPr lang="it-IT" sz="1300" dirty="0">
              <a:solidFill>
                <a:srgbClr val="002060"/>
              </a:solidFill>
            </a:endParaRPr>
          </a:p>
        </p:txBody>
      </p:sp>
      <p:sp>
        <p:nvSpPr>
          <p:cNvPr id="17" name="Titolo 1">
            <a:extLst>
              <a:ext uri="{FF2B5EF4-FFF2-40B4-BE49-F238E27FC236}">
                <a16:creationId xmlns:a16="http://schemas.microsoft.com/office/drawing/2014/main" id="{D350DD17-D525-4FDB-B14A-AACAB6B7AAC5}"/>
              </a:ext>
            </a:extLst>
          </p:cNvPr>
          <p:cNvSpPr txBox="1">
            <a:spLocks/>
          </p:cNvSpPr>
          <p:nvPr/>
        </p:nvSpPr>
        <p:spPr>
          <a:xfrm>
            <a:off x="180610" y="5352514"/>
            <a:ext cx="342374" cy="1492712"/>
          </a:xfrm>
          <a:prstGeom prst="rect">
            <a:avLst/>
          </a:prstGeom>
          <a:solidFill>
            <a:srgbClr val="002776"/>
          </a:solidFill>
        </p:spPr>
        <p:txBody>
          <a:bodyPr vert="vert270" lIns="91440" tIns="45720" rIns="91440" bIns="45720" rtlCol="0" anchor="ctr" anchorCtr="1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>
                <a:solidFill>
                  <a:schemeClr val="bg1"/>
                </a:solidFill>
              </a:rPr>
              <a:t>DATI TECNICI</a:t>
            </a:r>
          </a:p>
        </p:txBody>
      </p:sp>
      <p:sp>
        <p:nvSpPr>
          <p:cNvPr id="19" name="Titolo 1">
            <a:extLst>
              <a:ext uri="{FF2B5EF4-FFF2-40B4-BE49-F238E27FC236}">
                <a16:creationId xmlns:a16="http://schemas.microsoft.com/office/drawing/2014/main" id="{799AD24B-ECA5-4783-B689-907DC51E28B7}"/>
              </a:ext>
            </a:extLst>
          </p:cNvPr>
          <p:cNvSpPr txBox="1">
            <a:spLocks/>
          </p:cNvSpPr>
          <p:nvPr/>
        </p:nvSpPr>
        <p:spPr>
          <a:xfrm>
            <a:off x="173629" y="7088083"/>
            <a:ext cx="342374" cy="1729734"/>
          </a:xfrm>
          <a:prstGeom prst="rect">
            <a:avLst/>
          </a:prstGeom>
          <a:solidFill>
            <a:srgbClr val="002776"/>
          </a:solidFill>
        </p:spPr>
        <p:txBody>
          <a:bodyPr vert="vert270" lIns="91440" tIns="45720" rIns="91440" bIns="45720" rtlCol="0" anchor="ctr" anchorCtr="1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>
                <a:solidFill>
                  <a:schemeClr val="bg1"/>
                </a:solidFill>
              </a:rPr>
              <a:t>MODI D’USO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610C1585-F6D9-4E65-AF4A-60AD1ED7F576}"/>
              </a:ext>
            </a:extLst>
          </p:cNvPr>
          <p:cNvSpPr/>
          <p:nvPr/>
        </p:nvSpPr>
        <p:spPr>
          <a:xfrm>
            <a:off x="584221" y="7208767"/>
            <a:ext cx="39600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it-IT" sz="1200" b="1" dirty="0">
                <a:solidFill>
                  <a:srgbClr val="002060"/>
                </a:solidFill>
              </a:rPr>
              <a:t>LIGHT100 CLOR</a:t>
            </a:r>
            <a:r>
              <a:rPr lang="it-IT" sz="1200" dirty="0">
                <a:solidFill>
                  <a:srgbClr val="002060"/>
                </a:solidFill>
              </a:rPr>
              <a:t>  </a:t>
            </a:r>
            <a:r>
              <a:rPr lang="it-IT" altLang="it-IT" sz="1200" dirty="0">
                <a:solidFill>
                  <a:srgbClr val="002060"/>
                </a:solidFill>
              </a:rPr>
              <a:t>si utilizza in soluzione acquosa 0.5-1,5%  per sporchi leggeri , dal 2-4% per sporchi più tenaci. Si utilizza con idropulitrici munite di lancia schiumogena, nebulizzatori schiumogeni ed erogatori di schiuma. Dopo l’applicazione lasciare agire per 10-15 minuti, quindi effettuare un accurato risciacquo con abbondante acqua potabile, possibilmente calda in modo da asportare completamente la schiuma e lo sporco.</a:t>
            </a:r>
            <a:endParaRPr lang="it-IT" altLang="it-IT" sz="1200" b="1" dirty="0">
              <a:solidFill>
                <a:srgbClr val="002060"/>
              </a:solidFill>
            </a:endParaRPr>
          </a:p>
        </p:txBody>
      </p:sp>
      <p:sp>
        <p:nvSpPr>
          <p:cNvPr id="23" name="Casella di testo 11">
            <a:extLst>
              <a:ext uri="{FF2B5EF4-FFF2-40B4-BE49-F238E27FC236}">
                <a16:creationId xmlns:a16="http://schemas.microsoft.com/office/drawing/2014/main" id="{E5D46065-5A10-4523-B489-8945EAF68934}"/>
              </a:ext>
            </a:extLst>
          </p:cNvPr>
          <p:cNvSpPr txBox="1"/>
          <p:nvPr/>
        </p:nvSpPr>
        <p:spPr>
          <a:xfrm>
            <a:off x="17509" y="9034669"/>
            <a:ext cx="6285320" cy="40386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700" u="sng" dirty="0">
                <a:solidFill>
                  <a:srgbClr val="1F49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 informazioni ivi contenute, sono destinate a Personale qualificato  all’igiene professionale e si basano sulle nostre conoscenze attuali. Il prodotto deve essere usato per le funzioni specifiche riportate, non si risponde,  in alcun modo,  a conseguenze derivanti da uso improprio o non conforme alle indicazioni riportate nell’etichetta.</a:t>
            </a:r>
            <a:endParaRPr lang="it-IT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4" name="Casella di testo 14">
            <a:extLst>
              <a:ext uri="{FF2B5EF4-FFF2-40B4-BE49-F238E27FC236}">
                <a16:creationId xmlns:a16="http://schemas.microsoft.com/office/drawing/2014/main" id="{71B2FBC0-9C6A-4A97-8D8D-B2994069709B}"/>
              </a:ext>
            </a:extLst>
          </p:cNvPr>
          <p:cNvSpPr txBox="1"/>
          <p:nvPr/>
        </p:nvSpPr>
        <p:spPr>
          <a:xfrm>
            <a:off x="1366885" y="9343279"/>
            <a:ext cx="3687612" cy="50292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1000" b="1" u="none" strike="noStrike">
                <a:solidFill>
                  <a:srgbClr val="FFFFFF"/>
                </a:solidFill>
                <a:effectLst/>
                <a:highlight>
                  <a:srgbClr val="FF0000"/>
                </a:highlight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www.nuovasapi.com</a:t>
            </a:r>
            <a:endParaRPr lang="it-IT" sz="110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900">
                <a:solidFill>
                  <a:srgbClr val="1F49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Nuova Sapi srl - Via XXV Aprile, 71/B - 42013 S.Donnino di Casalgrande (RE)</a:t>
            </a:r>
            <a:endParaRPr lang="it-IT" sz="110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900">
                <a:solidFill>
                  <a:srgbClr val="1F49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Tel. 0522 846927 - Fax 0522 846503 -E-mail info@nuovasapi.com </a:t>
            </a:r>
            <a:endParaRPr lang="it-IT" sz="110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1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5651B224-16D6-45E1-9D5C-C8AA6730E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62" y="75757"/>
            <a:ext cx="4599449" cy="84518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it-IT" sz="24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LIGHT 100 CLOR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it-IT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Detergente Schiumogeno</a:t>
            </a:r>
            <a:r>
              <a:rPr lang="it-IT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Alcalino Cloro-attivo</a:t>
            </a:r>
            <a:endParaRPr lang="it-IT" sz="11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CB5C0893-43F1-4E42-A59E-EE05D2153344}"/>
              </a:ext>
            </a:extLst>
          </p:cNvPr>
          <p:cNvSpPr/>
          <p:nvPr/>
        </p:nvSpPr>
        <p:spPr>
          <a:xfrm>
            <a:off x="598060" y="5352514"/>
            <a:ext cx="3946232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300" dirty="0">
                <a:solidFill>
                  <a:srgbClr val="002060"/>
                </a:solidFill>
              </a:rPr>
              <a:t>Aspetto Liquido limpido ambrato</a:t>
            </a:r>
          </a:p>
          <a:p>
            <a:r>
              <a:rPr lang="it-IT" sz="1300" dirty="0">
                <a:solidFill>
                  <a:srgbClr val="002060"/>
                </a:solidFill>
              </a:rPr>
              <a:t>Odore Caratteristico</a:t>
            </a:r>
          </a:p>
          <a:p>
            <a:r>
              <a:rPr lang="it-IT" sz="1300" dirty="0">
                <a:solidFill>
                  <a:srgbClr val="002060"/>
                </a:solidFill>
              </a:rPr>
              <a:t>Soglia olfattiva non determinato</a:t>
            </a:r>
          </a:p>
          <a:p>
            <a:r>
              <a:rPr lang="it-IT" sz="1300" dirty="0" err="1">
                <a:solidFill>
                  <a:srgbClr val="002060"/>
                </a:solidFill>
              </a:rPr>
              <a:t>pH</a:t>
            </a:r>
            <a:r>
              <a:rPr lang="it-IT" sz="1300" dirty="0">
                <a:solidFill>
                  <a:srgbClr val="002060"/>
                </a:solidFill>
              </a:rPr>
              <a:t> 12,5</a:t>
            </a:r>
          </a:p>
          <a:p>
            <a:r>
              <a:rPr lang="it-IT" sz="1300" dirty="0">
                <a:solidFill>
                  <a:srgbClr val="002060"/>
                </a:solidFill>
              </a:rPr>
              <a:t>Densità relativa 1,12</a:t>
            </a:r>
          </a:p>
          <a:p>
            <a:r>
              <a:rPr lang="it-IT" sz="1300" dirty="0">
                <a:solidFill>
                  <a:srgbClr val="002060"/>
                </a:solidFill>
              </a:rPr>
              <a:t>Solubilità in acqua</a:t>
            </a:r>
          </a:p>
          <a:p>
            <a:r>
              <a:rPr lang="it-IT" sz="1300" dirty="0">
                <a:solidFill>
                  <a:srgbClr val="002060"/>
                </a:solidFill>
              </a:rPr>
              <a:t>Idrosolubilità Completa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4365977-321E-AE69-7820-BCDCEF3F67F6}"/>
              </a:ext>
            </a:extLst>
          </p:cNvPr>
          <p:cNvSpPr/>
          <p:nvPr/>
        </p:nvSpPr>
        <p:spPr>
          <a:xfrm rot="16200000">
            <a:off x="5764525" y="8938112"/>
            <a:ext cx="163217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000" b="1" dirty="0">
                <a:solidFill>
                  <a:schemeClr val="bg1"/>
                </a:solidFill>
              </a:rPr>
              <a:t>ST090029_R05_20-03-2024</a:t>
            </a:r>
          </a:p>
        </p:txBody>
      </p:sp>
    </p:spTree>
    <p:extLst>
      <p:ext uri="{BB962C8B-B14F-4D97-AF65-F5344CB8AC3E}">
        <p14:creationId xmlns:p14="http://schemas.microsoft.com/office/powerpoint/2010/main" val="184181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B81586-A55B-4100-B1A1-AEB7DC54F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2829" y="0"/>
            <a:ext cx="478971" cy="9906000"/>
          </a:xfrm>
          <a:solidFill>
            <a:srgbClr val="002776"/>
          </a:solidFill>
        </p:spPr>
        <p:txBody>
          <a:bodyPr vert="vert270" anchor="ctr" anchorCtr="0">
            <a:normAutofit fontScale="90000"/>
          </a:bodyPr>
          <a:lstStyle/>
          <a:p>
            <a:pPr algn="r"/>
            <a:r>
              <a:rPr lang="it-IT" b="1">
                <a:solidFill>
                  <a:schemeClr val="bg1"/>
                </a:solidFill>
              </a:rPr>
              <a:t>DETERGENTI SANITIZZANTI</a:t>
            </a:r>
            <a:endParaRPr lang="it-IT" b="1" dirty="0">
              <a:solidFill>
                <a:schemeClr val="bg1"/>
              </a:solidFill>
            </a:endParaRPr>
          </a:p>
        </p:txBody>
      </p:sp>
      <p:cxnSp>
        <p:nvCxnSpPr>
          <p:cNvPr id="8" name="AutoShape 24">
            <a:extLst>
              <a:ext uri="{FF2B5EF4-FFF2-40B4-BE49-F238E27FC236}">
                <a16:creationId xmlns:a16="http://schemas.microsoft.com/office/drawing/2014/main" id="{D0641393-9A85-45BA-B546-BBCB5C4FC69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1326" y="988246"/>
            <a:ext cx="6153285" cy="0"/>
          </a:xfrm>
          <a:prstGeom prst="straightConnector1">
            <a:avLst/>
          </a:prstGeom>
          <a:noFill/>
          <a:ln w="50800">
            <a:solidFill>
              <a:srgbClr val="D6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" name="Immagine 8">
            <a:extLst>
              <a:ext uri="{FF2B5EF4-FFF2-40B4-BE49-F238E27FC236}">
                <a16:creationId xmlns:a16="http://schemas.microsoft.com/office/drawing/2014/main" id="{BDE34F82-49E4-47DA-9861-A59A5CC3560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97" y="107366"/>
            <a:ext cx="1693045" cy="66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olo 1">
            <a:extLst>
              <a:ext uri="{FF2B5EF4-FFF2-40B4-BE49-F238E27FC236}">
                <a16:creationId xmlns:a16="http://schemas.microsoft.com/office/drawing/2014/main" id="{A6BB6ADA-9E15-4187-83FA-71F44B44115D}"/>
              </a:ext>
            </a:extLst>
          </p:cNvPr>
          <p:cNvSpPr txBox="1">
            <a:spLocks/>
          </p:cNvSpPr>
          <p:nvPr/>
        </p:nvSpPr>
        <p:spPr>
          <a:xfrm>
            <a:off x="170689" y="2822749"/>
            <a:ext cx="344758" cy="1168560"/>
          </a:xfrm>
          <a:prstGeom prst="rect">
            <a:avLst/>
          </a:prstGeom>
          <a:solidFill>
            <a:srgbClr val="002776"/>
          </a:solidFill>
        </p:spPr>
        <p:txBody>
          <a:bodyPr vert="vert270" lIns="91440" tIns="45720" rIns="91440" bIns="45720" rtlCol="0" anchor="ctr" anchorCtr="1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b="1" dirty="0">
                <a:solidFill>
                  <a:schemeClr val="bg1"/>
                </a:solidFill>
              </a:rPr>
              <a:t>PACKAGING</a:t>
            </a:r>
          </a:p>
        </p:txBody>
      </p:sp>
      <p:sp>
        <p:nvSpPr>
          <p:cNvPr id="19" name="Titolo 1">
            <a:extLst>
              <a:ext uri="{FF2B5EF4-FFF2-40B4-BE49-F238E27FC236}">
                <a16:creationId xmlns:a16="http://schemas.microsoft.com/office/drawing/2014/main" id="{799AD24B-ECA5-4783-B689-907DC51E28B7}"/>
              </a:ext>
            </a:extLst>
          </p:cNvPr>
          <p:cNvSpPr txBox="1">
            <a:spLocks/>
          </p:cNvSpPr>
          <p:nvPr/>
        </p:nvSpPr>
        <p:spPr>
          <a:xfrm>
            <a:off x="174364" y="4189546"/>
            <a:ext cx="344758" cy="1168560"/>
          </a:xfrm>
          <a:prstGeom prst="rect">
            <a:avLst/>
          </a:prstGeom>
          <a:solidFill>
            <a:srgbClr val="002776"/>
          </a:solidFill>
        </p:spPr>
        <p:txBody>
          <a:bodyPr vert="vert270" lIns="91440" tIns="45720" rIns="91440" bIns="45720" rtlCol="0" anchor="ctr" anchorCtr="1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b="1" dirty="0">
                <a:solidFill>
                  <a:schemeClr val="bg1"/>
                </a:solidFill>
              </a:rPr>
              <a:t>SIMBOLOGIA</a:t>
            </a:r>
          </a:p>
        </p:txBody>
      </p:sp>
      <p:sp>
        <p:nvSpPr>
          <p:cNvPr id="23" name="Casella di testo 11">
            <a:extLst>
              <a:ext uri="{FF2B5EF4-FFF2-40B4-BE49-F238E27FC236}">
                <a16:creationId xmlns:a16="http://schemas.microsoft.com/office/drawing/2014/main" id="{E5D46065-5A10-4523-B489-8945EAF68934}"/>
              </a:ext>
            </a:extLst>
          </p:cNvPr>
          <p:cNvSpPr txBox="1"/>
          <p:nvPr/>
        </p:nvSpPr>
        <p:spPr>
          <a:xfrm>
            <a:off x="17509" y="9061222"/>
            <a:ext cx="6285320" cy="40386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700" u="sng" dirty="0">
                <a:solidFill>
                  <a:srgbClr val="1F49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 informazioni ivi contenute, sono destinate a Personale qualificato  all’igiene professionale e si basano sulle nostre conoscenze attuali. Il prodotto deve essere usato per le funzioni specifiche riportate, non si risponde,  in alcun modo,  a conseguenze derivanti da uso improprio o non conforme alle indicazioni riportate nell’etichetta.</a:t>
            </a:r>
            <a:endParaRPr lang="it-IT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4" name="Casella di testo 14">
            <a:extLst>
              <a:ext uri="{FF2B5EF4-FFF2-40B4-BE49-F238E27FC236}">
                <a16:creationId xmlns:a16="http://schemas.microsoft.com/office/drawing/2014/main" id="{71B2FBC0-9C6A-4A97-8D8D-B2994069709B}"/>
              </a:ext>
            </a:extLst>
          </p:cNvPr>
          <p:cNvSpPr txBox="1"/>
          <p:nvPr/>
        </p:nvSpPr>
        <p:spPr>
          <a:xfrm>
            <a:off x="1366885" y="9343279"/>
            <a:ext cx="3687612" cy="50292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1000" b="1" u="none" strike="noStrike" dirty="0">
                <a:solidFill>
                  <a:srgbClr val="FFFFFF"/>
                </a:solidFill>
                <a:effectLst/>
                <a:highlight>
                  <a:srgbClr val="FF0000"/>
                </a:highlight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www.nuovasapi.com</a:t>
            </a:r>
            <a:endParaRPr lang="it-IT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900" dirty="0">
                <a:solidFill>
                  <a:srgbClr val="1F49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Nuova Sapi srl - Via XXV Aprile, 71/B - 42013 </a:t>
            </a:r>
            <a:r>
              <a:rPr lang="it-IT" sz="900" dirty="0" err="1">
                <a:solidFill>
                  <a:srgbClr val="1F49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S.Donnino</a:t>
            </a:r>
            <a:r>
              <a:rPr lang="it-IT" sz="900" dirty="0">
                <a:solidFill>
                  <a:srgbClr val="1F49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 Casalgrande (RE)</a:t>
            </a:r>
            <a:endParaRPr lang="it-IT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900" dirty="0">
                <a:solidFill>
                  <a:srgbClr val="1F49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Tel. 0522 846927 - Fax 0522 846503 -E-mail info@nuovasapi.com </a:t>
            </a:r>
            <a:endParaRPr lang="it-IT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6" name="Titolo 1">
            <a:extLst>
              <a:ext uri="{FF2B5EF4-FFF2-40B4-BE49-F238E27FC236}">
                <a16:creationId xmlns:a16="http://schemas.microsoft.com/office/drawing/2014/main" id="{8830E8DF-8C43-41DA-B752-C99F72D3A461}"/>
              </a:ext>
            </a:extLst>
          </p:cNvPr>
          <p:cNvSpPr txBox="1">
            <a:spLocks/>
          </p:cNvSpPr>
          <p:nvPr/>
        </p:nvSpPr>
        <p:spPr>
          <a:xfrm>
            <a:off x="170689" y="6931610"/>
            <a:ext cx="344758" cy="2016298"/>
          </a:xfrm>
          <a:prstGeom prst="rect">
            <a:avLst/>
          </a:prstGeom>
          <a:solidFill>
            <a:srgbClr val="002776"/>
          </a:solidFill>
        </p:spPr>
        <p:txBody>
          <a:bodyPr vert="vert270" lIns="91440" tIns="45720" rIns="91440" bIns="45720" rtlCol="0" anchor="ctr" anchorCtr="1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b="1" dirty="0">
                <a:solidFill>
                  <a:schemeClr val="bg1"/>
                </a:solidFill>
              </a:rPr>
              <a:t>AVVERTENZE</a:t>
            </a:r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9D43CE2E-C01A-4210-B815-708197CC9AC6}"/>
              </a:ext>
            </a:extLst>
          </p:cNvPr>
          <p:cNvSpPr/>
          <p:nvPr/>
        </p:nvSpPr>
        <p:spPr>
          <a:xfrm>
            <a:off x="583665" y="6937619"/>
            <a:ext cx="4794452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>
                <a:solidFill>
                  <a:srgbClr val="002060"/>
                </a:solidFill>
              </a:rPr>
              <a:t>Descrizione delle indicazioni di pericolo esposte al punto 3</a:t>
            </a:r>
            <a:br>
              <a:rPr lang="ru-RU" sz="1300" dirty="0">
                <a:solidFill>
                  <a:srgbClr val="002060"/>
                </a:solidFill>
              </a:rPr>
            </a:br>
            <a:r>
              <a:rPr lang="ru-RU" sz="1300" dirty="0">
                <a:solidFill>
                  <a:srgbClr val="002060"/>
                </a:solidFill>
              </a:rPr>
              <a:t>H314 = Provoca gravi ustioni cutanee e gravi lesioni oculari.</a:t>
            </a:r>
            <a:br>
              <a:rPr lang="ru-RU" sz="1300" dirty="0">
                <a:solidFill>
                  <a:srgbClr val="002060"/>
                </a:solidFill>
              </a:rPr>
            </a:br>
            <a:r>
              <a:rPr lang="ru-RU" sz="1300" dirty="0">
                <a:solidFill>
                  <a:srgbClr val="002060"/>
                </a:solidFill>
              </a:rPr>
              <a:t>H400 = Molto tossico per gli organismi acquatici.</a:t>
            </a:r>
            <a:br>
              <a:rPr lang="ru-RU" sz="1300" dirty="0">
                <a:solidFill>
                  <a:srgbClr val="002060"/>
                </a:solidFill>
              </a:rPr>
            </a:br>
            <a:r>
              <a:rPr lang="ru-RU" sz="1300" dirty="0">
                <a:solidFill>
                  <a:srgbClr val="002060"/>
                </a:solidFill>
              </a:rPr>
              <a:t>H411 = Tossico per gli organismi acquatici con effetti di lunga</a:t>
            </a:r>
            <a:r>
              <a:rPr lang="it-IT" sz="1300" dirty="0">
                <a:solidFill>
                  <a:srgbClr val="002060"/>
                </a:solidFill>
              </a:rPr>
              <a:t> </a:t>
            </a:r>
            <a:r>
              <a:rPr lang="ru-RU" sz="1300" dirty="0">
                <a:solidFill>
                  <a:srgbClr val="002060"/>
                </a:solidFill>
              </a:rPr>
              <a:t>durata.</a:t>
            </a:r>
            <a:br>
              <a:rPr lang="ru-RU" sz="1300" dirty="0">
                <a:solidFill>
                  <a:srgbClr val="002060"/>
                </a:solidFill>
              </a:rPr>
            </a:br>
            <a:r>
              <a:rPr lang="ru-RU" sz="1300" dirty="0">
                <a:solidFill>
                  <a:srgbClr val="002060"/>
                </a:solidFill>
              </a:rPr>
              <a:t>H290 = Può essere corrosivo per i metalli.</a:t>
            </a:r>
            <a:br>
              <a:rPr lang="ru-RU" sz="1300" dirty="0">
                <a:solidFill>
                  <a:srgbClr val="002060"/>
                </a:solidFill>
              </a:rPr>
            </a:br>
            <a:r>
              <a:rPr lang="ru-RU" sz="1300" dirty="0">
                <a:solidFill>
                  <a:srgbClr val="002060"/>
                </a:solidFill>
              </a:rPr>
              <a:t>H302 = Nocivo se ingerito.</a:t>
            </a:r>
            <a:br>
              <a:rPr lang="ru-RU" sz="1300" dirty="0">
                <a:solidFill>
                  <a:srgbClr val="002060"/>
                </a:solidFill>
              </a:rPr>
            </a:br>
            <a:r>
              <a:rPr lang="ru-RU" sz="1300" dirty="0">
                <a:solidFill>
                  <a:srgbClr val="002060"/>
                </a:solidFill>
              </a:rPr>
              <a:t>H315 = Provoca irritazione cutanea</a:t>
            </a:r>
            <a:br>
              <a:rPr lang="ru-RU" sz="1300" dirty="0">
                <a:solidFill>
                  <a:srgbClr val="002060"/>
                </a:solidFill>
              </a:rPr>
            </a:br>
            <a:r>
              <a:rPr lang="ru-RU" sz="1300" dirty="0">
                <a:solidFill>
                  <a:srgbClr val="002060"/>
                </a:solidFill>
              </a:rPr>
              <a:t>H318 = Provoca gravi lesioni oculari</a:t>
            </a:r>
            <a:br>
              <a:rPr lang="ru-RU" sz="1300" dirty="0">
                <a:solidFill>
                  <a:srgbClr val="002060"/>
                </a:solidFill>
              </a:rPr>
            </a:br>
            <a:endParaRPr lang="it-IT" sz="1300" dirty="0">
              <a:solidFill>
                <a:srgbClr val="002060"/>
              </a:solidFill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FE6B115E-07BE-4A57-AA8D-A7E47F8F99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037" y="4164657"/>
            <a:ext cx="1113463" cy="1066679"/>
          </a:xfrm>
          <a:prstGeom prst="rect">
            <a:avLst/>
          </a:prstGeom>
        </p:spPr>
      </p:pic>
      <p:sp>
        <p:nvSpPr>
          <p:cNvPr id="16" name="Titolo 1">
            <a:extLst>
              <a:ext uri="{FF2B5EF4-FFF2-40B4-BE49-F238E27FC236}">
                <a16:creationId xmlns:a16="http://schemas.microsoft.com/office/drawing/2014/main" id="{6A82ADA2-5519-4484-B27B-9111671C2A47}"/>
              </a:ext>
            </a:extLst>
          </p:cNvPr>
          <p:cNvSpPr txBox="1">
            <a:spLocks/>
          </p:cNvSpPr>
          <p:nvPr/>
        </p:nvSpPr>
        <p:spPr>
          <a:xfrm>
            <a:off x="170689" y="1104398"/>
            <a:ext cx="344758" cy="1585200"/>
          </a:xfrm>
          <a:prstGeom prst="rect">
            <a:avLst/>
          </a:prstGeom>
          <a:solidFill>
            <a:srgbClr val="002776"/>
          </a:solidFill>
        </p:spPr>
        <p:txBody>
          <a:bodyPr vert="vert270" lIns="91440" tIns="45720" rIns="91440" bIns="45720" rtlCol="0" anchor="ctr" anchorCtr="1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b="1" dirty="0">
                <a:solidFill>
                  <a:schemeClr val="bg1"/>
                </a:solidFill>
              </a:rPr>
              <a:t>SETTORI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04B7450B-4C98-4B1E-9A74-815B114CCE38}"/>
              </a:ext>
            </a:extLst>
          </p:cNvPr>
          <p:cNvSpPr/>
          <p:nvPr/>
        </p:nvSpPr>
        <p:spPr>
          <a:xfrm>
            <a:off x="603013" y="1103437"/>
            <a:ext cx="3692261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it-IT" altLang="it-IT" sz="1300" dirty="0">
                <a:solidFill>
                  <a:srgbClr val="002060"/>
                </a:solidFill>
              </a:rPr>
              <a:t>Trova efficace impiego nella sanificazione di tutte le industrie alimentari, nei macelli e negli allevamenti. E’ impiegabile su tutte le superfici di acciaio, plastica, gomma, resine epossidiche, cemento, legno. Non utilizzare su superfici di alluminio. Per il trattamento di superfici zincate o verniciate alla nitro eseguire dei test preliminari su piccole porzioni</a:t>
            </a:r>
          </a:p>
        </p:txBody>
      </p:sp>
      <p:sp>
        <p:nvSpPr>
          <p:cNvPr id="22" name="Titolo 1">
            <a:extLst>
              <a:ext uri="{FF2B5EF4-FFF2-40B4-BE49-F238E27FC236}">
                <a16:creationId xmlns:a16="http://schemas.microsoft.com/office/drawing/2014/main" id="{ABA1BE2E-C4A3-4C80-AC51-A6E1DC29EB58}"/>
              </a:ext>
            </a:extLst>
          </p:cNvPr>
          <p:cNvSpPr txBox="1">
            <a:spLocks/>
          </p:cNvSpPr>
          <p:nvPr/>
        </p:nvSpPr>
        <p:spPr>
          <a:xfrm>
            <a:off x="170688" y="5543466"/>
            <a:ext cx="344758" cy="1202784"/>
          </a:xfrm>
          <a:prstGeom prst="rect">
            <a:avLst/>
          </a:prstGeom>
          <a:solidFill>
            <a:srgbClr val="002776"/>
          </a:solidFill>
        </p:spPr>
        <p:txBody>
          <a:bodyPr vert="vert270" lIns="91440" tIns="45720" rIns="91440" bIns="45720" rtlCol="0" anchor="ctr" anchorCtr="1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b="1" dirty="0">
                <a:solidFill>
                  <a:schemeClr val="bg1"/>
                </a:solidFill>
              </a:rPr>
              <a:t>ACCESSORI</a:t>
            </a:r>
          </a:p>
        </p:txBody>
      </p:sp>
      <p:sp>
        <p:nvSpPr>
          <p:cNvPr id="27" name="Casella di testo 5">
            <a:extLst>
              <a:ext uri="{FF2B5EF4-FFF2-40B4-BE49-F238E27FC236}">
                <a16:creationId xmlns:a16="http://schemas.microsoft.com/office/drawing/2014/main" id="{E28EA637-6406-461B-BE92-39EF473C73E1}"/>
              </a:ext>
            </a:extLst>
          </p:cNvPr>
          <p:cNvSpPr txBox="1"/>
          <p:nvPr/>
        </p:nvSpPr>
        <p:spPr>
          <a:xfrm>
            <a:off x="762940" y="6458704"/>
            <a:ext cx="1000838" cy="21817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2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Cod. 50090</a:t>
            </a:r>
          </a:p>
        </p:txBody>
      </p:sp>
      <p:pic>
        <p:nvPicPr>
          <p:cNvPr id="28" name="Immagine 27">
            <a:extLst>
              <a:ext uri="{FF2B5EF4-FFF2-40B4-BE49-F238E27FC236}">
                <a16:creationId xmlns:a16="http://schemas.microsoft.com/office/drawing/2014/main" id="{DAA12BAC-D7A8-4A8E-8AD7-31A84022FC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037" y="5567200"/>
            <a:ext cx="1039938" cy="866615"/>
          </a:xfrm>
          <a:prstGeom prst="rect">
            <a:avLst/>
          </a:prstGeom>
        </p:spPr>
      </p:pic>
      <p:pic>
        <p:nvPicPr>
          <p:cNvPr id="31" name="Immagine 30">
            <a:extLst>
              <a:ext uri="{FF2B5EF4-FFF2-40B4-BE49-F238E27FC236}">
                <a16:creationId xmlns:a16="http://schemas.microsoft.com/office/drawing/2014/main" id="{02217F9F-366D-4004-8504-8A34039402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5399" y="1093281"/>
            <a:ext cx="1087162" cy="1453876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0F681CBD-6466-4B54-8ED8-842C0058268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3013" y="3065939"/>
            <a:ext cx="5650946" cy="639003"/>
          </a:xfrm>
          <a:prstGeom prst="rect">
            <a:avLst/>
          </a:prstGeom>
        </p:spPr>
      </p:pic>
      <p:pic>
        <p:nvPicPr>
          <p:cNvPr id="2050" name="Picture 2" descr="Risultati immagini per pittogramma chimico inquinanti">
            <a:extLst>
              <a:ext uri="{FF2B5EF4-FFF2-40B4-BE49-F238E27FC236}">
                <a16:creationId xmlns:a16="http://schemas.microsoft.com/office/drawing/2014/main" id="{02105F64-596E-43DC-85F6-FC275DCEB3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680" y="4189546"/>
            <a:ext cx="1061741" cy="1061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 Box 18">
            <a:extLst>
              <a:ext uri="{FF2B5EF4-FFF2-40B4-BE49-F238E27FC236}">
                <a16:creationId xmlns:a16="http://schemas.microsoft.com/office/drawing/2014/main" id="{56E2578A-598F-46CA-98C0-C95ADD161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62" y="75757"/>
            <a:ext cx="4599449" cy="84518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it-IT" sz="24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LIGHT 100 CLOR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it-IT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Detergente Schiumogeno</a:t>
            </a:r>
            <a:r>
              <a:rPr lang="it-IT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Alcalino Cloro-attivo</a:t>
            </a:r>
            <a:endParaRPr lang="it-IT" sz="11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4D2A43B4-0136-4AE4-953A-7D92D225EC5C}"/>
              </a:ext>
            </a:extLst>
          </p:cNvPr>
          <p:cNvSpPr/>
          <p:nvPr/>
        </p:nvSpPr>
        <p:spPr>
          <a:xfrm rot="16200000">
            <a:off x="5764525" y="8938112"/>
            <a:ext cx="163217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000" b="1" dirty="0">
                <a:solidFill>
                  <a:schemeClr val="bg1"/>
                </a:solidFill>
              </a:rPr>
              <a:t>ST090029_R05_20-03-2024</a:t>
            </a:r>
          </a:p>
        </p:txBody>
      </p:sp>
    </p:spTree>
    <p:extLst>
      <p:ext uri="{BB962C8B-B14F-4D97-AF65-F5344CB8AC3E}">
        <p14:creationId xmlns:p14="http://schemas.microsoft.com/office/powerpoint/2010/main" val="2218651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694</TotalTime>
  <Words>548</Words>
  <Application>Microsoft Office PowerPoint</Application>
  <PresentationFormat>A4 (21x29,7 cm)</PresentationFormat>
  <Paragraphs>44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di Office</vt:lpstr>
      <vt:lpstr>DETERGENTI SANITIZZANTI</vt:lpstr>
      <vt:lpstr>DETERGENTI SANITIZZANTI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hkjhkhh</dc:title>
  <dc:creator>Albano Giacobazzi</dc:creator>
  <cp:lastModifiedBy>Albano Giacobazzi</cp:lastModifiedBy>
  <cp:revision>61</cp:revision>
  <dcterms:created xsi:type="dcterms:W3CDTF">2017-08-04T13:00:30Z</dcterms:created>
  <dcterms:modified xsi:type="dcterms:W3CDTF">2024-03-22T16:51:52Z</dcterms:modified>
</cp:coreProperties>
</file>